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15"/>
  </p:notesMasterIdLst>
  <p:handoutMasterIdLst>
    <p:handoutMasterId r:id="rId16"/>
  </p:handoutMasterIdLst>
  <p:sldIdLst>
    <p:sldId id="256" r:id="rId10"/>
    <p:sldId id="274" r:id="rId11"/>
    <p:sldId id="277" r:id="rId12"/>
    <p:sldId id="278" r:id="rId13"/>
    <p:sldId id="265" r:id="rId14"/>
  </p:sldIdLst>
  <p:sldSz cx="9144000" cy="6858000" type="screen4x3"/>
  <p:notesSz cx="7099300" cy="10234613"/>
  <p:custDataLst>
    <p:tags r:id="rId1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pos="2880">
          <p15:clr>
            <a:srgbClr val="A4A3A4"/>
          </p15:clr>
        </p15:guide>
        <p15:guide id="9" orient="horz" pos="1275" userDrawn="1">
          <p15:clr>
            <a:srgbClr val="A4A3A4"/>
          </p15:clr>
        </p15:guide>
        <p15:guide id="10" orient="horz" pos="391" userDrawn="1">
          <p15:clr>
            <a:srgbClr val="A4A3A4"/>
          </p15:clr>
        </p15:guide>
        <p15:guide id="11" pos="204" userDrawn="1">
          <p15:clr>
            <a:srgbClr val="A4A3A4"/>
          </p15:clr>
        </p15:guide>
        <p15:guide id="12" pos="5556" userDrawn="1">
          <p15:clr>
            <a:srgbClr val="A4A3A4"/>
          </p15:clr>
        </p15:guide>
        <p15:guide id="13" orient="horz" pos="482">
          <p15:clr>
            <a:srgbClr val="A4A3A4"/>
          </p15:clr>
        </p15:guide>
        <p15:guide id="14" pos="90">
          <p15:clr>
            <a:srgbClr val="A4A3A4"/>
          </p15:clr>
        </p15:guide>
        <p15:guide id="15" pos="567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hanne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76" autoAdjust="0"/>
    <p:restoredTop sz="88527" autoAdjust="0"/>
  </p:normalViewPr>
  <p:slideViewPr>
    <p:cSldViewPr snapToObjects="1">
      <p:cViewPr>
        <p:scale>
          <a:sx n="100" d="100"/>
          <a:sy n="100" d="100"/>
        </p:scale>
        <p:origin x="-1440" y="376"/>
      </p:cViewPr>
      <p:guideLst>
        <p:guide orient="horz" pos="3929"/>
        <p:guide orient="horz" pos="2160"/>
        <p:guide orient="horz" pos="3045"/>
        <p:guide orient="horz" pos="4269"/>
        <p:guide orient="horz" pos="3974"/>
        <p:guide orient="horz" pos="1275"/>
        <p:guide orient="horz" pos="391"/>
        <p:guide orient="horz" pos="482"/>
        <p:guide pos="2880"/>
        <p:guide pos="204"/>
        <p:guide pos="5556"/>
        <p:guide pos="90"/>
        <p:guide pos="567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9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tags" Target="tags/tag1.xml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10DF1-1269-6D4A-9621-A3B8154A2E18}" type="datetimeFigureOut">
              <a:rPr lang="de-DE" smtClean="0">
                <a:latin typeface="Arial" panose="020B0604020202020204" pitchFamily="34" charset="0"/>
              </a:rPr>
              <a:t>07/05/16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C67F9-0121-424E-BBD0-5352DCCD13D6}" type="slidenum">
              <a:rPr lang="de-DE" smtClean="0">
                <a:latin typeface="Arial" panose="020B0604020202020204" pitchFamily="34" charset="0"/>
              </a:rPr>
              <a:t>‹Nr.›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026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07/05/16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471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leave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remarks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monte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carlo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interesed</a:t>
            </a:r>
            <a:r>
              <a:rPr lang="de-DE" baseline="0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0752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0752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0752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Foto</a:t>
            </a:r>
            <a:r>
              <a:rPr lang="de-DE" baseline="0" dirty="0"/>
              <a:t> ist auf der rechten Seite, damit wir zeigen können wo das Problem bei </a:t>
            </a:r>
            <a:r>
              <a:rPr lang="de-DE" baseline="0" dirty="0" err="1"/>
              <a:t>Tensorflow</a:t>
            </a:r>
            <a:r>
              <a:rPr lang="de-DE" baseline="0" dirty="0"/>
              <a:t> wo was wir jetzt durch </a:t>
            </a:r>
            <a:r>
              <a:rPr lang="de-DE" baseline="0" dirty="0" err="1"/>
              <a:t>Keras</a:t>
            </a:r>
            <a:r>
              <a:rPr lang="de-DE" baseline="0" dirty="0"/>
              <a:t> behoben haben.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91236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e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emf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emf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emf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emf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emf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emf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044873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5562777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9617679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5785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97969210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17580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562096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8803764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7533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434265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4590122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80120744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331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899916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3273340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3717295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352424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25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926538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3030368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661794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09829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1002461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66209820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2793120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515238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8888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7632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2066685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779206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55585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0221650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6605893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90645615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49647876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5875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410777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7517808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63400408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2314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25021324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5242492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52005490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9235806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092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875088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228770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61656635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99150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2135133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04682289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31685999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8104116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3774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379686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0632589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16174986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8877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2475316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7251949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9712769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852911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321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201790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0180771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7206958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4902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051390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300031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0536802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8853380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2268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emf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theme" Target="../theme/theme4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theme" Target="../theme/theme5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theme" Target="../theme/theme6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theme" Target="../theme/theme7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emf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2.xml"/><Relationship Id="rId10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10" Type="http://schemas.openxmlformats.org/officeDocument/2006/relationships/theme" Target="../theme/theme9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4" y="6311101"/>
            <a:ext cx="2171535" cy="4386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34920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58641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78417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2132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02101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85308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4" y="6311101"/>
            <a:ext cx="2171535" cy="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6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342620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20" Type="http://schemas.openxmlformats.org/officeDocument/2006/relationships/image" Target="../media/image14.png"/><Relationship Id="rId21" Type="http://schemas.openxmlformats.org/officeDocument/2006/relationships/image" Target="../media/image15.png"/><Relationship Id="rId22" Type="http://schemas.openxmlformats.org/officeDocument/2006/relationships/image" Target="../media/image16.png"/><Relationship Id="rId23" Type="http://schemas.openxmlformats.org/officeDocument/2006/relationships/image" Target="../media/image17.png"/><Relationship Id="rId24" Type="http://schemas.openxmlformats.org/officeDocument/2006/relationships/image" Target="../media/image18.png"/><Relationship Id="rId25" Type="http://schemas.openxmlformats.org/officeDocument/2006/relationships/image" Target="../media/image7.png"/><Relationship Id="rId10" Type="http://schemas.openxmlformats.org/officeDocument/2006/relationships/tags" Target="../tags/tag13.xml"/><Relationship Id="rId11" Type="http://schemas.openxmlformats.org/officeDocument/2006/relationships/tags" Target="../tags/tag14.xml"/><Relationship Id="rId12" Type="http://schemas.openxmlformats.org/officeDocument/2006/relationships/slideLayout" Target="../slideLayouts/slideLayout68.xml"/><Relationship Id="rId13" Type="http://schemas.openxmlformats.org/officeDocument/2006/relationships/notesSlide" Target="../notesSlides/notesSlide3.xml"/><Relationship Id="rId14" Type="http://schemas.openxmlformats.org/officeDocument/2006/relationships/image" Target="../media/image6.png"/><Relationship Id="rId15" Type="http://schemas.openxmlformats.org/officeDocument/2006/relationships/image" Target="../media/image9.png"/><Relationship Id="rId16" Type="http://schemas.openxmlformats.org/officeDocument/2006/relationships/image" Target="../media/image10.png"/><Relationship Id="rId17" Type="http://schemas.openxmlformats.org/officeDocument/2006/relationships/image" Target="../media/image11.png"/><Relationship Id="rId18" Type="http://schemas.openxmlformats.org/officeDocument/2006/relationships/image" Target="../media/image12.png"/><Relationship Id="rId19" Type="http://schemas.openxmlformats.org/officeDocument/2006/relationships/image" Target="../media/image13.png"/><Relationship Id="rId1" Type="http://schemas.openxmlformats.org/officeDocument/2006/relationships/tags" Target="../tags/tag4.xml"/><Relationship Id="rId2" Type="http://schemas.openxmlformats.org/officeDocument/2006/relationships/tags" Target="../tags/tag5.xml"/><Relationship Id="rId3" Type="http://schemas.openxmlformats.org/officeDocument/2006/relationships/tags" Target="../tags/tag6.xml"/><Relationship Id="rId4" Type="http://schemas.openxmlformats.org/officeDocument/2006/relationships/tags" Target="../tags/tag7.xml"/><Relationship Id="rId5" Type="http://schemas.openxmlformats.org/officeDocument/2006/relationships/tags" Target="../tags/tag8.xml"/><Relationship Id="rId6" Type="http://schemas.openxmlformats.org/officeDocument/2006/relationships/tags" Target="../tags/tag9.xml"/><Relationship Id="rId7" Type="http://schemas.openxmlformats.org/officeDocument/2006/relationships/tags" Target="../tags/tag10.xml"/><Relationship Id="rId8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4" Type="http://schemas.openxmlformats.org/officeDocument/2006/relationships/slideLayout" Target="../slideLayouts/slideLayout68.xml"/><Relationship Id="rId5" Type="http://schemas.openxmlformats.org/officeDocument/2006/relationships/notesSlide" Target="../notesSlides/notesSlide4.xml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>
          <a:xfrm>
            <a:off x="323850" y="4437112"/>
            <a:ext cx="8496300" cy="1673412"/>
          </a:xfrm>
        </p:spPr>
        <p:txBody>
          <a:bodyPr/>
          <a:lstStyle/>
          <a:p>
            <a:r>
              <a:rPr lang="en-GB" dirty="0"/>
              <a:t>3D Vision – CVG – ETH Zurich</a:t>
            </a:r>
          </a:p>
          <a:p>
            <a:r>
              <a:rPr lang="en-GB" sz="1100" dirty="0"/>
              <a:t>Instructors: </a:t>
            </a:r>
            <a:r>
              <a:rPr lang="en-GB" sz="1100" i="1" dirty="0" err="1"/>
              <a:t>Prof.</a:t>
            </a:r>
            <a:r>
              <a:rPr lang="en-GB" sz="1100" i="1" dirty="0"/>
              <a:t> Marc </a:t>
            </a:r>
            <a:r>
              <a:rPr lang="en-GB" sz="1100" i="1" dirty="0" err="1"/>
              <a:t>Pollefeys</a:t>
            </a:r>
            <a:r>
              <a:rPr lang="en-GB" sz="1100" i="1" dirty="0"/>
              <a:t>, </a:t>
            </a:r>
            <a:r>
              <a:rPr lang="en-GB" sz="1100" i="1" dirty="0" err="1"/>
              <a:t>Dr.</a:t>
            </a:r>
            <a:r>
              <a:rPr lang="en-GB" sz="1100" i="1" dirty="0"/>
              <a:t> </a:t>
            </a:r>
            <a:r>
              <a:rPr lang="en-GB" sz="1100" i="1" dirty="0" err="1"/>
              <a:t>Torsten</a:t>
            </a:r>
            <a:r>
              <a:rPr lang="en-GB" sz="1100" i="1" dirty="0"/>
              <a:t> Sattler</a:t>
            </a:r>
          </a:p>
          <a:p>
            <a:r>
              <a:rPr lang="en-GB" sz="1100" dirty="0"/>
              <a:t>Teaching Assistant: </a:t>
            </a:r>
            <a:r>
              <a:rPr lang="en-GB" sz="1100" i="1" dirty="0" err="1"/>
              <a:t>Yagiz</a:t>
            </a:r>
            <a:r>
              <a:rPr lang="en-GB" sz="1100" i="1" dirty="0"/>
              <a:t> </a:t>
            </a:r>
            <a:r>
              <a:rPr lang="en-GB" sz="1100" i="1" dirty="0" err="1"/>
              <a:t>Aksoy</a:t>
            </a:r>
            <a:r>
              <a:rPr lang="en-GB" sz="1100" i="1" dirty="0"/>
              <a:t>, </a:t>
            </a:r>
            <a:r>
              <a:rPr lang="en-GB" sz="1100" i="1" dirty="0" err="1"/>
              <a:t>Johnasses</a:t>
            </a:r>
            <a:r>
              <a:rPr lang="en-GB" sz="1100" i="1" dirty="0"/>
              <a:t> </a:t>
            </a:r>
            <a:r>
              <a:rPr lang="en-GB" sz="1100" i="1" dirty="0" err="1"/>
              <a:t>Schönberger</a:t>
            </a:r>
            <a:r>
              <a:rPr lang="en-GB" sz="1100" i="1" dirty="0"/>
              <a:t>, Thomas </a:t>
            </a:r>
            <a:r>
              <a:rPr lang="en-GB" sz="1100" i="1" dirty="0" err="1"/>
              <a:t>Schöps</a:t>
            </a:r>
            <a:r>
              <a:rPr lang="en-GB" sz="1100" i="1" dirty="0"/>
              <a:t>, </a:t>
            </a:r>
            <a:r>
              <a:rPr lang="en-GB" sz="1100" i="1" dirty="0" err="1"/>
              <a:t>Peidung</a:t>
            </a:r>
            <a:r>
              <a:rPr lang="en-GB" sz="1100" i="1" dirty="0"/>
              <a:t> Liu</a:t>
            </a:r>
          </a:p>
          <a:p>
            <a:r>
              <a:rPr lang="en-GB" sz="1100" dirty="0"/>
              <a:t>Supervisors: </a:t>
            </a:r>
            <a:r>
              <a:rPr lang="en-GB" sz="1100" i="1" dirty="0"/>
              <a:t>Martin Oswald, Pablo </a:t>
            </a:r>
            <a:r>
              <a:rPr lang="en-GB" sz="1100" i="1" dirty="0" err="1"/>
              <a:t>Speciale</a:t>
            </a:r>
            <a:endParaRPr lang="en-GB" sz="1100" i="1" dirty="0"/>
          </a:p>
          <a:p>
            <a:r>
              <a:rPr lang="en-GB" sz="1200" dirty="0"/>
              <a:t>Students: </a:t>
            </a:r>
            <a:r>
              <a:rPr lang="en-GB" sz="1200" i="1" dirty="0"/>
              <a:t>Adrian Schneuwly, Johannes Oswald, Tobias Grundmann</a:t>
            </a:r>
          </a:p>
          <a:p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400" dirty="0"/>
              <a:t>Joint 3D Scene </a:t>
            </a:r>
            <a:r>
              <a:rPr lang="de-DE" sz="2400" dirty="0" err="1"/>
              <a:t>Reconstruction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Class Segmentation </a:t>
            </a:r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 20" descr="Screen Shot 2016-05-06 at 17.27.14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27" y="3573016"/>
            <a:ext cx="6817989" cy="2088232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Method: </a:t>
            </a:r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Priors</a:t>
            </a:r>
            <a:r>
              <a:rPr lang="en-GB" dirty="0" smtClean="0">
                <a:cs typeface="Arial"/>
              </a:rPr>
              <a:t> 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7445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Class - </a:t>
            </a:r>
            <a:r>
              <a:rPr lang="de-DE" sz="1600" b="1" dirty="0" err="1" smtClean="0"/>
              <a:t>Specific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Geometric</a:t>
            </a:r>
            <a:r>
              <a:rPr lang="de-DE" sz="1600" b="1" dirty="0" smtClean="0"/>
              <a:t> Priors</a:t>
            </a:r>
          </a:p>
          <a:p>
            <a:pPr>
              <a:lnSpc>
                <a:spcPct val="60000"/>
              </a:lnSpc>
            </a:pPr>
            <a:endParaRPr lang="de-DE" sz="1600" b="1" dirty="0" smtClean="0"/>
          </a:p>
          <a:p>
            <a:r>
              <a:rPr lang="de-DE" sz="1400" dirty="0" smtClean="0"/>
              <a:t>Goal</a:t>
            </a:r>
            <a:r>
              <a:rPr lang="de-DE" sz="1400" dirty="0"/>
              <a:t>: </a:t>
            </a:r>
            <a:r>
              <a:rPr lang="de-DE" sz="1400" dirty="0" smtClean="0"/>
              <a:t>Model </a:t>
            </a:r>
            <a:r>
              <a:rPr lang="de-DE" sz="1400" dirty="0" err="1" smtClean="0"/>
              <a:t>smoothness</a:t>
            </a:r>
            <a:r>
              <a:rPr lang="de-DE" sz="1400" dirty="0" smtClean="0"/>
              <a:t> </a:t>
            </a:r>
            <a:r>
              <a:rPr lang="de-DE" sz="1400" dirty="0" err="1" smtClean="0"/>
              <a:t>term</a:t>
            </a:r>
            <a:r>
              <a:rPr lang="de-DE" sz="1400" dirty="0" smtClean="0"/>
              <a:t> </a:t>
            </a:r>
            <a:endParaRPr lang="de-DE" sz="1400" b="1" dirty="0"/>
          </a:p>
          <a:p>
            <a:pPr>
              <a:lnSpc>
                <a:spcPct val="140000"/>
              </a:lnSpc>
            </a:pPr>
            <a:r>
              <a:rPr lang="de-DE" sz="1400" dirty="0" smtClean="0"/>
              <a:t>Recall:</a:t>
            </a:r>
          </a:p>
          <a:p>
            <a:endParaRPr lang="de-DE" sz="1400" dirty="0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de-DE" sz="1400" dirty="0" smtClean="0"/>
              <a:t>          </a:t>
            </a:r>
            <a:r>
              <a:rPr lang="de-DE" sz="1400" dirty="0" err="1" smtClean="0"/>
              <a:t>is</a:t>
            </a:r>
            <a:r>
              <a:rPr lang="de-DE" sz="1400" dirty="0" smtClean="0"/>
              <a:t> not </a:t>
            </a:r>
            <a:r>
              <a:rPr lang="de-DE" sz="1400" dirty="0" err="1" smtClean="0"/>
              <a:t>dependent</a:t>
            </a:r>
            <a:r>
              <a:rPr lang="de-DE" sz="1400" dirty="0" smtClean="0"/>
              <a:t> on </a:t>
            </a:r>
            <a:r>
              <a:rPr lang="de-DE" sz="1400" dirty="0" err="1" smtClean="0"/>
              <a:t>position</a:t>
            </a:r>
            <a:r>
              <a:rPr lang="de-DE" sz="1400" dirty="0" smtClean="0"/>
              <a:t> in </a:t>
            </a:r>
            <a:r>
              <a:rPr lang="de-DE" sz="1400" dirty="0" err="1" smtClean="0"/>
              <a:t>space</a:t>
            </a:r>
            <a:r>
              <a:rPr lang="de-DE" sz="1400" dirty="0" smtClean="0"/>
              <a:t> </a:t>
            </a:r>
            <a:r>
              <a:rPr lang="de-DE" sz="1400" i="1" dirty="0" smtClean="0"/>
              <a:t>s</a:t>
            </a:r>
            <a:endParaRPr lang="de-DE" sz="1400" i="1" dirty="0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de-DE" sz="1400" dirty="0" smtClean="0"/>
              <a:t> </a:t>
            </a:r>
            <a:r>
              <a:rPr lang="de-DE" sz="1400" dirty="0" err="1" smtClean="0"/>
              <a:t>We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r>
              <a:rPr lang="de-DE" sz="1400" dirty="0" err="1" smtClean="0"/>
              <a:t>only</a:t>
            </a:r>
            <a:r>
              <a:rPr lang="de-DE" sz="1400" dirty="0" smtClean="0"/>
              <a:t> </a:t>
            </a:r>
            <a:r>
              <a:rPr lang="de-DE" sz="1400" dirty="0" err="1" smtClean="0"/>
              <a:t>interested</a:t>
            </a:r>
            <a:r>
              <a:rPr lang="de-DE" sz="1400" dirty="0" smtClean="0"/>
              <a:t> in </a:t>
            </a:r>
            <a:r>
              <a:rPr lang="de-DE" sz="1400" dirty="0" err="1" smtClean="0"/>
              <a:t>transitions</a:t>
            </a:r>
            <a:r>
              <a:rPr lang="de-DE" sz="1400" dirty="0"/>
              <a:t> </a:t>
            </a:r>
            <a:r>
              <a:rPr lang="de-DE" sz="1400" dirty="0" err="1" smtClean="0"/>
              <a:t>from</a:t>
            </a:r>
            <a:r>
              <a:rPr lang="de-DE" sz="1400" dirty="0" smtClean="0"/>
              <a:t> </a:t>
            </a:r>
            <a:r>
              <a:rPr lang="de-DE" sz="1400" dirty="0" err="1" smtClean="0"/>
              <a:t>class</a:t>
            </a:r>
            <a:r>
              <a:rPr lang="de-DE" sz="1400" dirty="0" smtClean="0"/>
              <a:t> </a:t>
            </a:r>
            <a:r>
              <a:rPr lang="de-DE" sz="1400" i="1" dirty="0" smtClean="0"/>
              <a:t>i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i="1" dirty="0" err="1" smtClean="0"/>
              <a:t>j</a:t>
            </a:r>
            <a:r>
              <a:rPr lang="de-DE" sz="1400" i="1" dirty="0" smtClean="0"/>
              <a:t> </a:t>
            </a:r>
            <a:r>
              <a:rPr lang="de-DE" sz="1400" dirty="0" smtClean="0"/>
              <a:t>-&gt; happen „</a:t>
            </a:r>
            <a:r>
              <a:rPr lang="de-DE" sz="1400" dirty="0" err="1" smtClean="0"/>
              <a:t>rarely</a:t>
            </a:r>
            <a:r>
              <a:rPr lang="de-DE" sz="1400" dirty="0" smtClean="0"/>
              <a:t>“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de-DE" sz="1400" dirty="0" err="1" smtClean="0"/>
              <a:t>Smoothness</a:t>
            </a:r>
            <a:r>
              <a:rPr lang="de-DE" sz="1400" dirty="0" smtClean="0"/>
              <a:t> </a:t>
            </a:r>
            <a:r>
              <a:rPr lang="de-DE" sz="1400" dirty="0" err="1" smtClean="0"/>
              <a:t>depends</a:t>
            </a:r>
            <a:r>
              <a:rPr lang="de-DE" sz="1400" dirty="0"/>
              <a:t> </a:t>
            </a:r>
            <a:r>
              <a:rPr lang="de-DE" sz="1400" dirty="0" smtClean="0"/>
              <a:t>on </a:t>
            </a:r>
            <a:r>
              <a:rPr lang="de-DE" sz="1400" dirty="0" err="1" smtClean="0"/>
              <a:t>change</a:t>
            </a:r>
            <a:r>
              <a:rPr lang="de-DE" sz="1400" dirty="0" smtClean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class</a:t>
            </a:r>
            <a:r>
              <a:rPr lang="de-DE" sz="1400" dirty="0"/>
              <a:t> </a:t>
            </a:r>
            <a:r>
              <a:rPr lang="de-DE" sz="1400" i="1" dirty="0"/>
              <a:t>i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i="1" dirty="0" err="1"/>
              <a:t>j</a:t>
            </a:r>
            <a:r>
              <a:rPr lang="de-DE" sz="1400" i="1" dirty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normal 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de-DE" sz="1400" dirty="0" smtClean="0"/>
              <a:t> Transition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classes</a:t>
            </a:r>
            <a:r>
              <a:rPr lang="de-DE" sz="1400" dirty="0" smtClean="0"/>
              <a:t> (Sky, </a:t>
            </a:r>
            <a:r>
              <a:rPr lang="de-DE" sz="1400" dirty="0" err="1" smtClean="0"/>
              <a:t>Building</a:t>
            </a:r>
            <a:r>
              <a:rPr lang="de-DE" sz="1400" dirty="0" smtClean="0"/>
              <a:t>, </a:t>
            </a:r>
            <a:r>
              <a:rPr lang="de-DE" sz="1400" dirty="0" err="1" smtClean="0"/>
              <a:t>Ground</a:t>
            </a:r>
            <a:r>
              <a:rPr lang="de-DE" sz="1400" dirty="0" smtClean="0"/>
              <a:t>) </a:t>
            </a:r>
            <a:r>
              <a:rPr lang="de-DE" sz="1400" dirty="0" err="1" smtClean="0"/>
              <a:t>correlate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particular</a:t>
            </a:r>
            <a:r>
              <a:rPr lang="de-DE" sz="1400" dirty="0" smtClean="0"/>
              <a:t> </a:t>
            </a:r>
            <a:r>
              <a:rPr lang="de-DE" sz="1400" dirty="0" err="1" smtClean="0"/>
              <a:t>surface</a:t>
            </a:r>
            <a:r>
              <a:rPr lang="de-DE" sz="1400" dirty="0" smtClean="0"/>
              <a:t> </a:t>
            </a:r>
            <a:r>
              <a:rPr lang="de-DE" sz="1400" dirty="0" err="1" smtClean="0"/>
              <a:t>normals</a:t>
            </a:r>
            <a:endParaRPr lang="de-DE" sz="1400" dirty="0" smtClean="0"/>
          </a:p>
          <a:p>
            <a:pPr>
              <a:lnSpc>
                <a:spcPct val="200000"/>
              </a:lnSpc>
            </a:pP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1400" dirty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>
              <a:lnSpc>
                <a:spcPct val="50000"/>
              </a:lnSpc>
            </a:pPr>
            <a:endParaRPr lang="de-DE" sz="1400" dirty="0"/>
          </a:p>
          <a:p>
            <a:r>
              <a:rPr lang="de-DE" sz="1400" dirty="0" err="1" smtClean="0"/>
              <a:t>Examples</a:t>
            </a:r>
            <a:endParaRPr lang="de-DE" sz="1400" dirty="0" smtClean="0"/>
          </a:p>
          <a:p>
            <a:pPr marL="342900" lvl="2" indent="-342900">
              <a:buFont typeface="Arial"/>
              <a:buChar char="•"/>
            </a:pPr>
            <a:r>
              <a:rPr lang="de-DE" sz="1400" dirty="0"/>
              <a:t>Sky &lt;-&gt; </a:t>
            </a:r>
            <a:r>
              <a:rPr lang="de-DE" sz="1400" dirty="0" err="1"/>
              <a:t>Ground</a:t>
            </a:r>
            <a:r>
              <a:rPr lang="de-DE" sz="1400" dirty="0"/>
              <a:t>  -&gt;  Normal </a:t>
            </a:r>
            <a:r>
              <a:rPr lang="de-DE" sz="1400" dirty="0" err="1"/>
              <a:t>points</a:t>
            </a:r>
            <a:r>
              <a:rPr lang="de-DE" sz="1400" dirty="0"/>
              <a:t> </a:t>
            </a:r>
            <a:r>
              <a:rPr lang="de-DE" sz="1400" dirty="0" err="1" smtClean="0"/>
              <a:t>upwards</a:t>
            </a:r>
            <a:r>
              <a:rPr lang="de-DE" sz="1400" dirty="0" smtClean="0"/>
              <a:t>    /    </a:t>
            </a:r>
            <a:r>
              <a:rPr lang="de-DE" sz="1400" dirty="0"/>
              <a:t>Sky &lt;-&gt;  </a:t>
            </a:r>
            <a:r>
              <a:rPr lang="de-DE" sz="1400" dirty="0" err="1"/>
              <a:t>Fasade</a:t>
            </a:r>
            <a:r>
              <a:rPr lang="de-DE" sz="1400" dirty="0"/>
              <a:t>  -&gt;  Normal </a:t>
            </a:r>
            <a:r>
              <a:rPr lang="de-DE" sz="1400" dirty="0" err="1"/>
              <a:t>points</a:t>
            </a:r>
            <a:r>
              <a:rPr lang="de-DE" sz="1400" dirty="0"/>
              <a:t> </a:t>
            </a:r>
            <a:r>
              <a:rPr lang="de-DE" sz="1400" dirty="0" err="1"/>
              <a:t>horizontly</a:t>
            </a:r>
            <a:r>
              <a:rPr lang="de-DE" sz="1400" dirty="0"/>
              <a:t> </a:t>
            </a:r>
            <a:endParaRPr lang="de-DE" sz="1400" dirty="0" smtClean="0"/>
          </a:p>
          <a:p>
            <a:pPr marL="342900" lvl="2" indent="-342900">
              <a:buFont typeface="Arial"/>
              <a:buChar char="•"/>
            </a:pPr>
            <a:r>
              <a:rPr lang="de-DE" sz="1400" dirty="0" smtClean="0"/>
              <a:t>Sky </a:t>
            </a:r>
            <a:r>
              <a:rPr lang="de-DE" sz="1400" dirty="0"/>
              <a:t>&lt;-&gt; </a:t>
            </a:r>
            <a:r>
              <a:rPr lang="de-DE" sz="1400" dirty="0" err="1"/>
              <a:t>Ground</a:t>
            </a:r>
            <a:r>
              <a:rPr lang="de-DE" sz="1400" dirty="0"/>
              <a:t> -&gt; </a:t>
            </a:r>
            <a:r>
              <a:rPr lang="de-DE" sz="1400" dirty="0" err="1"/>
              <a:t>No</a:t>
            </a:r>
            <a:r>
              <a:rPr lang="de-DE" sz="1400" dirty="0"/>
              <a:t> normal </a:t>
            </a:r>
            <a:r>
              <a:rPr lang="de-DE" sz="1400" dirty="0" err="1"/>
              <a:t>pointing</a:t>
            </a:r>
            <a:r>
              <a:rPr lang="de-DE" sz="1400" dirty="0"/>
              <a:t> </a:t>
            </a:r>
            <a:r>
              <a:rPr lang="de-DE" sz="1400" dirty="0" err="1"/>
              <a:t>downwards</a:t>
            </a:r>
            <a:endParaRPr lang="de-DE" sz="1400" dirty="0"/>
          </a:p>
          <a:p>
            <a:pPr marL="342900" lvl="2" indent="-342900">
              <a:lnSpc>
                <a:spcPct val="150000"/>
              </a:lnSpc>
              <a:buFont typeface="Arial"/>
              <a:buChar char="•"/>
            </a:pPr>
            <a:endParaRPr lang="de-DE" sz="1400" dirty="0" smtClean="0"/>
          </a:p>
          <a:p>
            <a:pPr marL="342900" lvl="2" indent="-342900">
              <a:lnSpc>
                <a:spcPct val="150000"/>
              </a:lnSpc>
              <a:buFont typeface="Arial"/>
              <a:buChar char="•"/>
            </a:pPr>
            <a:endParaRPr lang="de-DE" sz="1400" dirty="0"/>
          </a:p>
          <a:p>
            <a:pPr marL="342900" lvl="2" indent="-342900">
              <a:lnSpc>
                <a:spcPct val="150000"/>
              </a:lnSpc>
              <a:buFont typeface="Arial"/>
              <a:buChar char="•"/>
            </a:pPr>
            <a:endParaRPr lang="de-DE" sz="1400" dirty="0"/>
          </a:p>
          <a:p>
            <a:pPr marL="342900" lvl="2" indent="-342900">
              <a:lnSpc>
                <a:spcPct val="150000"/>
              </a:lnSpc>
              <a:buFont typeface="Arial"/>
              <a:buChar char="•"/>
            </a:pPr>
            <a:endParaRPr lang="de-DE" sz="1400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de-DE" sz="1400" dirty="0" smtClean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de-DE" sz="1400" dirty="0" smtClean="0"/>
          </a:p>
          <a:p>
            <a:endParaRPr lang="de-DE" sz="1400" dirty="0" smtClean="0"/>
          </a:p>
          <a:p>
            <a:r>
              <a:rPr lang="de-DE" sz="1400" dirty="0" smtClean="0"/>
              <a:t> </a:t>
            </a:r>
            <a:endParaRPr lang="de-DE" sz="1400" dirty="0"/>
          </a:p>
        </p:txBody>
      </p:sp>
      <p:pic>
        <p:nvPicPr>
          <p:cNvPr id="7" name="Bild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72" y="1637432"/>
            <a:ext cx="304800" cy="279400"/>
          </a:xfrm>
          <a:prstGeom prst="rect">
            <a:avLst/>
          </a:prstGeom>
        </p:spPr>
      </p:pic>
      <p:pic>
        <p:nvPicPr>
          <p:cNvPr id="3" name="Bild 2" descr="Screen Shot 2016-05-06 at 17.13.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441" y="1412776"/>
            <a:ext cx="4228991" cy="61606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572000" y="2185119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Data Term</a:t>
            </a:r>
            <a:endParaRPr lang="de-DE" sz="1400" dirty="0"/>
          </a:p>
        </p:txBody>
      </p:sp>
      <p:sp>
        <p:nvSpPr>
          <p:cNvPr id="29" name="Textfeld 28"/>
          <p:cNvSpPr txBox="1"/>
          <p:nvPr/>
        </p:nvSpPr>
        <p:spPr>
          <a:xfrm>
            <a:off x="7524328" y="2132856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Regularization</a:t>
            </a:r>
            <a:endParaRPr lang="de-DE" sz="1400" dirty="0" smtClean="0"/>
          </a:p>
        </p:txBody>
      </p:sp>
      <p:cxnSp>
        <p:nvCxnSpPr>
          <p:cNvPr id="11" name="Gerade Verbindung 10"/>
          <p:cNvCxnSpPr>
            <a:stCxn id="8" idx="0"/>
          </p:cNvCxnSpPr>
          <p:nvPr/>
        </p:nvCxnSpPr>
        <p:spPr>
          <a:xfrm flipV="1">
            <a:off x="5364088" y="1999770"/>
            <a:ext cx="553132" cy="185349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7524328" y="1999770"/>
            <a:ext cx="504057" cy="16153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5508104" y="2112020"/>
            <a:ext cx="584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de-DE" dirty="0">
              <a:solidFill>
                <a:srgbClr val="008000"/>
              </a:solidFill>
            </a:endParaRPr>
          </a:p>
        </p:txBody>
      </p:sp>
      <p:pic>
        <p:nvPicPr>
          <p:cNvPr id="10" name="Bild 9" descr="Screen Shot 2016-05-07 at 09.16.5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924944"/>
            <a:ext cx="2195736" cy="295580"/>
          </a:xfrm>
          <a:prstGeom prst="rect">
            <a:avLst/>
          </a:prstGeom>
        </p:spPr>
      </p:pic>
      <p:pic>
        <p:nvPicPr>
          <p:cNvPr id="19" name="Bild 1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357512"/>
            <a:ext cx="304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13122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Method: </a:t>
            </a:r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Priors</a:t>
            </a:r>
            <a:r>
              <a:rPr lang="en-GB" dirty="0" smtClean="0">
                <a:cs typeface="Arial"/>
              </a:rPr>
              <a:t> 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628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Class - </a:t>
            </a:r>
            <a:r>
              <a:rPr lang="de-DE" sz="1600" b="1" dirty="0" err="1" smtClean="0"/>
              <a:t>Specific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Geometric</a:t>
            </a:r>
            <a:r>
              <a:rPr lang="de-DE" sz="1600" b="1" dirty="0" smtClean="0"/>
              <a:t> Priors</a:t>
            </a:r>
          </a:p>
          <a:p>
            <a:endParaRPr lang="de-DE" sz="1600" b="1" dirty="0" smtClean="0"/>
          </a:p>
          <a:p>
            <a:pPr>
              <a:lnSpc>
                <a:spcPct val="150000"/>
              </a:lnSpc>
            </a:pPr>
            <a:r>
              <a:rPr lang="de-DE" sz="1400" dirty="0" smtClean="0"/>
              <a:t>Goal: Model          , </a:t>
            </a:r>
            <a:r>
              <a:rPr lang="de-DE" sz="1400" dirty="0" err="1" smtClean="0"/>
              <a:t>interpreted</a:t>
            </a:r>
            <a:r>
              <a:rPr lang="de-DE" sz="1400" dirty="0" smtClean="0"/>
              <a:t> </a:t>
            </a:r>
            <a:r>
              <a:rPr lang="de-DE" sz="1400" dirty="0" err="1"/>
              <a:t>as</a:t>
            </a:r>
            <a:r>
              <a:rPr lang="de-DE" sz="1400" dirty="0"/>
              <a:t> negative log-</a:t>
            </a:r>
            <a:r>
              <a:rPr lang="de-DE" sz="1400" dirty="0" err="1" smtClean="0"/>
              <a:t>probabilities</a:t>
            </a:r>
            <a:endParaRPr lang="de-DE" sz="1400" dirty="0" smtClean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400" dirty="0" smtClean="0"/>
              <a:t>           - </a:t>
            </a:r>
            <a:r>
              <a:rPr lang="de-DE" sz="1400" dirty="0" err="1" smtClean="0"/>
              <a:t>probability</a:t>
            </a:r>
            <a:r>
              <a:rPr lang="de-DE" sz="1400" dirty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transition</a:t>
            </a:r>
            <a:r>
              <a:rPr lang="de-DE" sz="1400" dirty="0" smtClean="0"/>
              <a:t> </a:t>
            </a:r>
            <a:r>
              <a:rPr lang="de-DE" sz="1400" i="1" dirty="0" smtClean="0"/>
              <a:t>i &lt;-&gt; </a:t>
            </a:r>
            <a:r>
              <a:rPr lang="de-DE" sz="1400" i="1" dirty="0" err="1" smtClean="0"/>
              <a:t>j</a:t>
            </a:r>
            <a:r>
              <a:rPr lang="de-DE" sz="1400" i="1" dirty="0" smtClean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 smtClean="0"/>
              <a:t>given</a:t>
            </a:r>
            <a:r>
              <a:rPr lang="de-DE" sz="1400" dirty="0" smtClean="0"/>
              <a:t> normal </a:t>
            </a:r>
            <a:r>
              <a:rPr lang="de-DE" sz="1400" i="1" dirty="0" err="1" smtClean="0"/>
              <a:t>n</a:t>
            </a:r>
            <a:r>
              <a:rPr lang="de-DE" sz="1400" i="1" dirty="0" smtClean="0"/>
              <a:t> </a:t>
            </a:r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de-DE" sz="1400" dirty="0" smtClean="0"/>
              <a:t>     - </a:t>
            </a:r>
            <a:r>
              <a:rPr lang="de-DE" sz="1400" dirty="0" err="1" smtClean="0"/>
              <a:t>transition</a:t>
            </a:r>
            <a:r>
              <a:rPr lang="de-DE" sz="1400" dirty="0" smtClean="0"/>
              <a:t> </a:t>
            </a:r>
            <a:r>
              <a:rPr lang="de-DE" sz="1400" dirty="0" err="1"/>
              <a:t>event</a:t>
            </a:r>
            <a:r>
              <a:rPr lang="de-DE" sz="1400" dirty="0"/>
              <a:t> </a:t>
            </a:r>
            <a:r>
              <a:rPr lang="de-DE" sz="1400" dirty="0" err="1"/>
              <a:t>between</a:t>
            </a:r>
            <a:r>
              <a:rPr lang="de-DE" sz="1400" dirty="0"/>
              <a:t> </a:t>
            </a:r>
            <a:r>
              <a:rPr lang="de-DE" sz="1400" dirty="0" err="1"/>
              <a:t>label</a:t>
            </a:r>
            <a:r>
              <a:rPr lang="de-DE" sz="1400" dirty="0"/>
              <a:t> </a:t>
            </a:r>
            <a:r>
              <a:rPr lang="de-DE" sz="1400" i="1" dirty="0"/>
              <a:t>i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i="1" dirty="0" err="1"/>
              <a:t>j</a:t>
            </a:r>
            <a:r>
              <a:rPr lang="de-DE" sz="1400" i="1" dirty="0"/>
              <a:t> </a:t>
            </a:r>
            <a:r>
              <a:rPr lang="de-DE" sz="1400" dirty="0"/>
              <a:t> </a:t>
            </a:r>
            <a:r>
              <a:rPr lang="de-DE" sz="1400" dirty="0" err="1"/>
              <a:t>at</a:t>
            </a:r>
            <a:r>
              <a:rPr lang="de-DE" sz="1400" dirty="0"/>
              <a:t> </a:t>
            </a:r>
            <a:r>
              <a:rPr lang="de-DE" sz="1400" dirty="0" err="1"/>
              <a:t>voxel</a:t>
            </a:r>
            <a:r>
              <a:rPr lang="de-DE" sz="1400" dirty="0"/>
              <a:t> </a:t>
            </a:r>
            <a:r>
              <a:rPr lang="de-DE" sz="1400" i="1" dirty="0"/>
              <a:t>s</a:t>
            </a:r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de-DE" sz="1400" dirty="0"/>
              <a:t>     </a:t>
            </a:r>
            <a:r>
              <a:rPr lang="de-DE" sz="1400" dirty="0" smtClean="0"/>
              <a:t>- </a:t>
            </a:r>
            <a:r>
              <a:rPr lang="de-DE" sz="1400" dirty="0" err="1" smtClean="0"/>
              <a:t>unit</a:t>
            </a:r>
            <a:r>
              <a:rPr lang="de-DE" sz="1400" dirty="0" err="1"/>
              <a:t>-length</a:t>
            </a:r>
            <a:r>
              <a:rPr lang="de-DE" sz="1400" dirty="0"/>
              <a:t> </a:t>
            </a:r>
            <a:r>
              <a:rPr lang="de-DE" sz="1400" dirty="0" err="1"/>
              <a:t>boundary</a:t>
            </a:r>
            <a:r>
              <a:rPr lang="de-DE" sz="1400" dirty="0"/>
              <a:t> normal </a:t>
            </a:r>
            <a:r>
              <a:rPr lang="de-DE" sz="1400" dirty="0" err="1"/>
              <a:t>at</a:t>
            </a:r>
            <a:r>
              <a:rPr lang="de-DE" sz="1400" dirty="0"/>
              <a:t> 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/>
              <a:t>voxel</a:t>
            </a:r>
            <a:r>
              <a:rPr lang="de-DE" sz="1400" dirty="0"/>
              <a:t> </a:t>
            </a:r>
            <a:r>
              <a:rPr lang="de-DE" sz="1400" i="1" dirty="0"/>
              <a:t>s</a:t>
            </a:r>
            <a:endParaRPr lang="de-DE" sz="1400" dirty="0" smtClean="0"/>
          </a:p>
          <a:p>
            <a:endParaRPr lang="de-DE" sz="1600" dirty="0" smtClean="0"/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de-DE" sz="1400" dirty="0" err="1" smtClean="0"/>
              <a:t>Instead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moedling</a:t>
            </a:r>
            <a:r>
              <a:rPr lang="de-DE" sz="1400" dirty="0" smtClean="0"/>
              <a:t>        </a:t>
            </a:r>
            <a:r>
              <a:rPr lang="de-DE" sz="1400" dirty="0" err="1" smtClean="0"/>
              <a:t>direclty</a:t>
            </a:r>
            <a:r>
              <a:rPr lang="de-DE" sz="1400" dirty="0" smtClean="0"/>
              <a:t>, </a:t>
            </a:r>
            <a:r>
              <a:rPr lang="de-DE" sz="1400" dirty="0" err="1" smtClean="0"/>
              <a:t>we</a:t>
            </a:r>
            <a:r>
              <a:rPr lang="de-DE" sz="1400" dirty="0" smtClean="0"/>
              <a:t>  </a:t>
            </a:r>
            <a:r>
              <a:rPr lang="de-DE" sz="1400" dirty="0" err="1" smtClean="0"/>
              <a:t>use</a:t>
            </a:r>
            <a:r>
              <a:rPr lang="de-DE" sz="1400" dirty="0" smtClean="0"/>
              <a:t> </a:t>
            </a:r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de-DE" sz="1400" dirty="0" err="1" smtClean="0"/>
              <a:t>Modeled</a:t>
            </a:r>
            <a:r>
              <a:rPr lang="de-DE" sz="1400" dirty="0" smtClean="0"/>
              <a:t> </a:t>
            </a:r>
            <a:r>
              <a:rPr lang="de-DE" sz="1400" dirty="0" err="1" smtClean="0"/>
              <a:t>as</a:t>
            </a:r>
            <a:r>
              <a:rPr lang="de-DE" sz="1400" dirty="0" smtClean="0"/>
              <a:t> a Gibbs </a:t>
            </a:r>
            <a:r>
              <a:rPr lang="de-DE" sz="1400" dirty="0" err="1" smtClean="0"/>
              <a:t>probability</a:t>
            </a:r>
            <a:r>
              <a:rPr lang="de-DE" sz="1400" dirty="0" smtClean="0"/>
              <a:t> </a:t>
            </a:r>
            <a:r>
              <a:rPr lang="de-DE" sz="1400" dirty="0" err="1" smtClean="0"/>
              <a:t>measure</a:t>
            </a:r>
            <a:endParaRPr lang="de-DE" sz="1400" dirty="0" smtClean="0"/>
          </a:p>
          <a:p>
            <a:pPr>
              <a:lnSpc>
                <a:spcPct val="140000"/>
              </a:lnSpc>
            </a:pPr>
            <a:r>
              <a:rPr lang="de-DE" sz="1400" dirty="0" smtClean="0"/>
              <a:t>       </a:t>
            </a:r>
            <a:r>
              <a:rPr lang="de-DE" sz="1400" dirty="0" err="1" smtClean="0"/>
              <a:t>for</a:t>
            </a:r>
            <a:r>
              <a:rPr lang="de-DE" sz="1400" dirty="0" smtClean="0"/>
              <a:t> a pos. 1-homog. </a:t>
            </a:r>
            <a:r>
              <a:rPr lang="de-DE" sz="1400" dirty="0" err="1" smtClean="0"/>
              <a:t>Function</a:t>
            </a:r>
            <a:r>
              <a:rPr lang="de-DE" sz="1400" dirty="0" smtClean="0"/>
              <a:t>       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respective</a:t>
            </a:r>
            <a:r>
              <a:rPr lang="de-DE" sz="1400" dirty="0" smtClean="0"/>
              <a:t> </a:t>
            </a:r>
            <a:r>
              <a:rPr lang="de-DE" sz="1400" dirty="0" err="1" smtClean="0"/>
              <a:t>partition</a:t>
            </a:r>
            <a:r>
              <a:rPr lang="de-DE" sz="1400" dirty="0" smtClean="0"/>
              <a:t> </a:t>
            </a:r>
            <a:r>
              <a:rPr lang="de-DE" sz="1400" dirty="0" err="1" smtClean="0"/>
              <a:t>function</a:t>
            </a:r>
            <a:r>
              <a:rPr lang="de-DE" sz="1400" dirty="0" smtClean="0"/>
              <a:t> </a:t>
            </a:r>
            <a:endParaRPr lang="de-DE" sz="1400" dirty="0"/>
          </a:p>
          <a:p>
            <a:pPr>
              <a:lnSpc>
                <a:spcPct val="80000"/>
              </a:lnSpc>
            </a:pPr>
            <a:endParaRPr lang="de-DE" sz="1400" dirty="0" smtClean="0"/>
          </a:p>
          <a:p>
            <a:pPr>
              <a:lnSpc>
                <a:spcPct val="140000"/>
              </a:lnSpc>
            </a:pPr>
            <a:r>
              <a:rPr lang="de-DE" sz="1400" dirty="0" err="1" smtClean="0"/>
              <a:t>Consequently</a:t>
            </a:r>
            <a:r>
              <a:rPr lang="de-DE" sz="1400" dirty="0" smtClean="0"/>
              <a:t> </a:t>
            </a:r>
            <a:endParaRPr lang="de-DE" sz="1600" b="1" dirty="0" smtClean="0"/>
          </a:p>
          <a:p>
            <a:pPr>
              <a:lnSpc>
                <a:spcPct val="70000"/>
              </a:lnSpc>
            </a:pPr>
            <a:endParaRPr lang="de-DE" sz="1600" b="1" dirty="0" smtClean="0"/>
          </a:p>
          <a:p>
            <a:pPr>
              <a:lnSpc>
                <a:spcPct val="140000"/>
              </a:lnSpc>
            </a:pPr>
            <a:r>
              <a:rPr lang="de-DE" sz="1400" b="1" dirty="0" smtClean="0"/>
              <a:t>Train </a:t>
            </a:r>
            <a:r>
              <a:rPr lang="de-DE" sz="1400" b="1" dirty="0" err="1" smtClean="0"/>
              <a:t>over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data</a:t>
            </a:r>
            <a:endParaRPr lang="de-DE" sz="1400" b="1" dirty="0" smtClean="0"/>
          </a:p>
          <a:p>
            <a:pPr>
              <a:lnSpc>
                <a:spcPct val="140000"/>
              </a:lnSpc>
            </a:pPr>
            <a:endParaRPr lang="de-DE" sz="1400" b="1" dirty="0" smtClean="0"/>
          </a:p>
          <a:p>
            <a:pPr>
              <a:lnSpc>
                <a:spcPct val="140000"/>
              </a:lnSpc>
            </a:pPr>
            <a:endParaRPr lang="de-DE" sz="1400" b="1" dirty="0" smtClean="0"/>
          </a:p>
          <a:p>
            <a:endParaRPr lang="de-DE" sz="1400" b="1" dirty="0" smtClean="0"/>
          </a:p>
          <a:p>
            <a:pPr>
              <a:lnSpc>
                <a:spcPct val="140000"/>
              </a:lnSpc>
            </a:pPr>
            <a:r>
              <a:rPr lang="de-DE" sz="1400" b="1" dirty="0" smtClean="0"/>
              <a:t>But </a:t>
            </a:r>
            <a:r>
              <a:rPr lang="de-DE" sz="1400" b="1" dirty="0" err="1" smtClean="0"/>
              <a:t>how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choose</a:t>
            </a:r>
            <a:r>
              <a:rPr lang="de-DE" sz="1400" b="1" dirty="0" smtClean="0"/>
              <a:t>/</a:t>
            </a:r>
            <a:r>
              <a:rPr lang="de-DE" sz="1400" b="1" dirty="0" err="1" smtClean="0"/>
              <a:t>train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convex</a:t>
            </a:r>
            <a:r>
              <a:rPr lang="de-DE" sz="1400" b="1" dirty="0" smtClean="0"/>
              <a:t> </a:t>
            </a:r>
            <a:r>
              <a:rPr lang="de-DE" sz="1400" b="1" dirty="0" smtClean="0"/>
              <a:t>pos</a:t>
            </a:r>
            <a:r>
              <a:rPr lang="de-DE" sz="1400" b="1" dirty="0" smtClean="0"/>
              <a:t>itive</a:t>
            </a:r>
            <a:r>
              <a:rPr lang="de-DE" sz="1400" b="1" dirty="0" smtClean="0"/>
              <a:t> </a:t>
            </a:r>
            <a:r>
              <a:rPr lang="de-DE" sz="1400" b="1" dirty="0"/>
              <a:t>1-homog. </a:t>
            </a:r>
            <a:r>
              <a:rPr lang="de-DE" sz="1400" b="1" dirty="0" err="1" smtClean="0"/>
              <a:t>Function</a:t>
            </a:r>
            <a:r>
              <a:rPr lang="de-DE" sz="1400" b="1" dirty="0" smtClean="0"/>
              <a:t>         ?</a:t>
            </a:r>
          </a:p>
          <a:p>
            <a:pPr>
              <a:lnSpc>
                <a:spcPct val="140000"/>
              </a:lnSpc>
            </a:pPr>
            <a:r>
              <a:rPr lang="de-DE" sz="1400" b="1" dirty="0" smtClean="0"/>
              <a:t> </a:t>
            </a:r>
            <a:endParaRPr lang="de-DE" sz="1400" b="1" dirty="0"/>
          </a:p>
          <a:p>
            <a:pPr>
              <a:lnSpc>
                <a:spcPct val="140000"/>
              </a:lnSpc>
            </a:pPr>
            <a:endParaRPr lang="de-DE" sz="1400" b="1" dirty="0" smtClean="0"/>
          </a:p>
          <a:p>
            <a:pPr>
              <a:lnSpc>
                <a:spcPct val="140000"/>
              </a:lnSpc>
            </a:pPr>
            <a:r>
              <a:rPr lang="de-DE" sz="1400" b="1" dirty="0" smtClean="0"/>
              <a:t> </a:t>
            </a:r>
            <a:endParaRPr lang="de-DE" sz="1400" b="1" dirty="0"/>
          </a:p>
          <a:p>
            <a:pPr>
              <a:lnSpc>
                <a:spcPct val="140000"/>
              </a:lnSpc>
            </a:pPr>
            <a:endParaRPr lang="de-DE" sz="1400" dirty="0" smtClean="0"/>
          </a:p>
        </p:txBody>
      </p:sp>
      <p:pic>
        <p:nvPicPr>
          <p:cNvPr id="7" name="Bild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781448"/>
            <a:ext cx="304800" cy="279400"/>
          </a:xfrm>
          <a:prstGeom prst="rect">
            <a:avLst/>
          </a:prstGeom>
        </p:spPr>
      </p:pic>
      <p:pic>
        <p:nvPicPr>
          <p:cNvPr id="10" name="Bild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492896"/>
            <a:ext cx="360040" cy="151595"/>
          </a:xfrm>
          <a:prstGeom prst="rect">
            <a:avLst/>
          </a:prstGeom>
        </p:spPr>
      </p:pic>
      <p:pic>
        <p:nvPicPr>
          <p:cNvPr id="12" name="Bild 11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" y="2708920"/>
            <a:ext cx="258192" cy="238331"/>
          </a:xfrm>
          <a:prstGeom prst="rect">
            <a:avLst/>
          </a:prstGeom>
        </p:spPr>
      </p:pic>
      <p:pic>
        <p:nvPicPr>
          <p:cNvPr id="14" name="Bild 13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562" y="3293616"/>
            <a:ext cx="226246" cy="207392"/>
          </a:xfrm>
          <a:prstGeom prst="rect">
            <a:avLst/>
          </a:prstGeom>
        </p:spPr>
      </p:pic>
      <p:pic>
        <p:nvPicPr>
          <p:cNvPr id="15" name="Bild 14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916" y="3284984"/>
            <a:ext cx="2264019" cy="207392"/>
          </a:xfrm>
          <a:prstGeom prst="rect">
            <a:avLst/>
          </a:prstGeom>
        </p:spPr>
      </p:pic>
      <p:pic>
        <p:nvPicPr>
          <p:cNvPr id="19" name="Bild 18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596370"/>
            <a:ext cx="2376264" cy="192670"/>
          </a:xfrm>
          <a:prstGeom prst="rect">
            <a:avLst/>
          </a:prstGeom>
        </p:spPr>
      </p:pic>
      <p:pic>
        <p:nvPicPr>
          <p:cNvPr id="26" name="Bild 25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297" y="3861048"/>
            <a:ext cx="271591" cy="232792"/>
          </a:xfrm>
          <a:prstGeom prst="rect">
            <a:avLst/>
          </a:prstGeom>
        </p:spPr>
      </p:pic>
      <p:pic>
        <p:nvPicPr>
          <p:cNvPr id="28" name="Bild 27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863052"/>
            <a:ext cx="2395488" cy="286028"/>
          </a:xfrm>
          <a:prstGeom prst="rect">
            <a:avLst/>
          </a:prstGeom>
        </p:spPr>
      </p:pic>
      <p:pic>
        <p:nvPicPr>
          <p:cNvPr id="30" name="Bild 29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365104"/>
            <a:ext cx="3600400" cy="252660"/>
          </a:xfrm>
          <a:prstGeom prst="rect">
            <a:avLst/>
          </a:prstGeom>
        </p:spPr>
      </p:pic>
      <p:pic>
        <p:nvPicPr>
          <p:cNvPr id="31" name="Bild 30" descr="Screen Shot 2016-05-03 at 13.39.37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797152"/>
            <a:ext cx="6668556" cy="1080120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6300192" y="5805264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/>
              <a:t>section</a:t>
            </a:r>
            <a:r>
              <a:rPr lang="de-DE" sz="1200" dirty="0" smtClean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smtClean="0"/>
              <a:t>3D </a:t>
            </a:r>
            <a:r>
              <a:rPr lang="de-DE" sz="1200" dirty="0" err="1" smtClean="0"/>
              <a:t>cadastral</a:t>
            </a:r>
            <a:r>
              <a:rPr lang="de-DE" sz="1200" dirty="0" smtClean="0"/>
              <a:t> </a:t>
            </a:r>
            <a:r>
              <a:rPr lang="de-DE" sz="1200" dirty="0" err="1"/>
              <a:t>city</a:t>
            </a:r>
            <a:r>
              <a:rPr lang="de-DE" sz="1200" dirty="0"/>
              <a:t> </a:t>
            </a:r>
            <a:r>
              <a:rPr lang="de-DE" sz="1200" dirty="0" err="1"/>
              <a:t>model</a:t>
            </a:r>
            <a:r>
              <a:rPr lang="de-DE" sz="1200" dirty="0"/>
              <a:t> </a:t>
            </a:r>
          </a:p>
        </p:txBody>
      </p:sp>
      <p:pic>
        <p:nvPicPr>
          <p:cNvPr id="9" name="Bild 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5" y="2132856"/>
            <a:ext cx="504383" cy="232792"/>
          </a:xfrm>
          <a:prstGeom prst="rect">
            <a:avLst/>
          </a:prstGeom>
        </p:spPr>
      </p:pic>
      <p:pic>
        <p:nvPicPr>
          <p:cNvPr id="17" name="Bild 16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544" y="5957912"/>
            <a:ext cx="355600" cy="279400"/>
          </a:xfrm>
          <a:prstGeom prst="rect">
            <a:avLst/>
          </a:prstGeom>
        </p:spPr>
      </p:pic>
      <p:pic>
        <p:nvPicPr>
          <p:cNvPr id="20" name="Bild 19" descr="Screen Shot 2016-05-06 at 17.13.39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156756"/>
            <a:ext cx="4228991" cy="6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34267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Method: </a:t>
            </a:r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Priors</a:t>
            </a:r>
            <a:r>
              <a:rPr lang="en-GB" dirty="0" smtClean="0">
                <a:cs typeface="Arial"/>
              </a:rPr>
              <a:t> 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540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Class - </a:t>
            </a:r>
            <a:r>
              <a:rPr lang="de-DE" sz="1600" b="1" dirty="0" err="1" smtClean="0"/>
              <a:t>Specific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Geometric</a:t>
            </a:r>
            <a:r>
              <a:rPr lang="de-DE" sz="1600" b="1" dirty="0" smtClean="0"/>
              <a:t> Priors</a:t>
            </a:r>
          </a:p>
          <a:p>
            <a:pPr>
              <a:lnSpc>
                <a:spcPct val="50000"/>
              </a:lnSpc>
            </a:pPr>
            <a:endParaRPr lang="de-DE" sz="1600" b="1" dirty="0" smtClean="0"/>
          </a:p>
          <a:p>
            <a:pPr>
              <a:lnSpc>
                <a:spcPct val="150000"/>
              </a:lnSpc>
            </a:pPr>
            <a:r>
              <a:rPr lang="de-DE" sz="1600" b="1" dirty="0" smtClean="0"/>
              <a:t>Goal: </a:t>
            </a:r>
            <a:r>
              <a:rPr lang="de-DE" sz="1400" b="1" dirty="0" err="1" smtClean="0"/>
              <a:t>Choose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good</a:t>
            </a:r>
            <a:endParaRPr lang="de-DE" sz="1400" i="1" dirty="0" smtClean="0"/>
          </a:p>
          <a:p>
            <a:pPr>
              <a:lnSpc>
                <a:spcPct val="150000"/>
              </a:lnSpc>
            </a:pPr>
            <a:r>
              <a:rPr lang="de-DE" sz="1400" dirty="0" err="1" smtClean="0"/>
              <a:t>What</a:t>
            </a:r>
            <a:r>
              <a:rPr lang="de-DE" sz="1400" dirty="0" smtClean="0"/>
              <a:t> </a:t>
            </a:r>
            <a:r>
              <a:rPr lang="de-DE" sz="1400" dirty="0" err="1" smtClean="0"/>
              <a:t>does</a:t>
            </a:r>
            <a:r>
              <a:rPr lang="de-DE" sz="1400" dirty="0" smtClean="0"/>
              <a:t>          stand </a:t>
            </a:r>
            <a:r>
              <a:rPr lang="de-DE" sz="1400" dirty="0" err="1" smtClean="0"/>
              <a:t>for</a:t>
            </a:r>
            <a:r>
              <a:rPr lang="de-DE" sz="1400" dirty="0" smtClean="0"/>
              <a:t>?</a:t>
            </a:r>
          </a:p>
          <a:p>
            <a:pPr>
              <a:lnSpc>
                <a:spcPct val="150000"/>
              </a:lnSpc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de-DE" sz="1400" dirty="0" smtClean="0"/>
              <a:t>In </a:t>
            </a:r>
            <a:r>
              <a:rPr lang="de-DE" sz="1400" dirty="0" err="1" smtClean="0"/>
              <a:t>general</a:t>
            </a:r>
            <a:r>
              <a:rPr lang="de-DE" sz="1400" dirty="0" smtClean="0"/>
              <a:t>, </a:t>
            </a:r>
            <a:r>
              <a:rPr lang="de-DE" sz="1400" dirty="0" err="1" smtClean="0"/>
              <a:t>isotropic</a:t>
            </a:r>
            <a:r>
              <a:rPr lang="de-DE" sz="1400" dirty="0" smtClean="0"/>
              <a:t> </a:t>
            </a:r>
            <a:r>
              <a:rPr lang="de-DE" sz="1400" dirty="0" err="1" smtClean="0"/>
              <a:t>regulizer</a:t>
            </a:r>
            <a:r>
              <a:rPr lang="de-DE" sz="1400" dirty="0" smtClean="0"/>
              <a:t>: All </a:t>
            </a:r>
            <a:r>
              <a:rPr lang="de-DE" sz="1400" dirty="0" err="1" smtClean="0"/>
              <a:t>surface</a:t>
            </a:r>
            <a:r>
              <a:rPr lang="de-DE" sz="1400" dirty="0" smtClean="0"/>
              <a:t> </a:t>
            </a:r>
            <a:r>
              <a:rPr lang="de-DE" sz="1400" dirty="0" err="1" smtClean="0"/>
              <a:t>directions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r>
              <a:rPr lang="de-DE" sz="1400" dirty="0" err="1" smtClean="0"/>
              <a:t>penelized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same -&gt; </a:t>
            </a:r>
            <a:r>
              <a:rPr lang="de-DE" sz="1400" dirty="0" err="1" smtClean="0"/>
              <a:t>sphere</a:t>
            </a: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de-DE" sz="1400" dirty="0" smtClean="0"/>
              <a:t>More </a:t>
            </a:r>
            <a:r>
              <a:rPr lang="de-DE" sz="1400" dirty="0" err="1" smtClean="0"/>
              <a:t>elaborate</a:t>
            </a:r>
            <a:r>
              <a:rPr lang="de-DE" sz="1400" dirty="0" smtClean="0"/>
              <a:t>, </a:t>
            </a:r>
            <a:r>
              <a:rPr lang="de-DE" sz="1400" dirty="0" err="1" smtClean="0"/>
              <a:t>anisotropic</a:t>
            </a:r>
            <a:r>
              <a:rPr lang="de-DE" sz="1400" dirty="0" smtClean="0"/>
              <a:t> </a:t>
            </a:r>
            <a:r>
              <a:rPr lang="de-DE" sz="1400" dirty="0" err="1" smtClean="0"/>
              <a:t>regulizer</a:t>
            </a:r>
            <a:r>
              <a:rPr lang="de-DE" sz="1400" dirty="0" smtClean="0"/>
              <a:t>: </a:t>
            </a:r>
            <a:r>
              <a:rPr lang="de-DE" sz="1400" dirty="0" err="1" smtClean="0"/>
              <a:t>distinguishing</a:t>
            </a:r>
            <a:r>
              <a:rPr lang="de-DE" sz="1400" dirty="0" smtClean="0"/>
              <a:t> </a:t>
            </a:r>
            <a:r>
              <a:rPr lang="de-DE" sz="1400" dirty="0" err="1" smtClean="0"/>
              <a:t>between</a:t>
            </a:r>
            <a:r>
              <a:rPr lang="de-DE" sz="1400" dirty="0" smtClean="0"/>
              <a:t> Normals -&gt; e.g. </a:t>
            </a:r>
            <a:r>
              <a:rPr lang="de-DE" sz="1400" dirty="0" err="1" smtClean="0"/>
              <a:t>elipse</a:t>
            </a: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de-DE" sz="1400" dirty="0" smtClean="0"/>
              <a:t>Papers </a:t>
            </a:r>
            <a:r>
              <a:rPr lang="de-DE" sz="1400" dirty="0" err="1" smtClean="0"/>
              <a:t>approach</a:t>
            </a:r>
            <a:r>
              <a:rPr lang="de-DE" sz="1400" dirty="0" smtClean="0"/>
              <a:t>: Wulf Space -&gt; </a:t>
            </a:r>
            <a:r>
              <a:rPr lang="de-DE" sz="1400" dirty="0" err="1" smtClean="0"/>
              <a:t>Convex</a:t>
            </a:r>
            <a:r>
              <a:rPr lang="de-DE" sz="1400" dirty="0" smtClean="0"/>
              <a:t> </a:t>
            </a:r>
            <a:r>
              <a:rPr lang="de-DE" sz="1400" dirty="0" err="1" smtClean="0"/>
              <a:t>shape</a:t>
            </a:r>
            <a:r>
              <a:rPr lang="de-DE" sz="1400" dirty="0" smtClean="0"/>
              <a:t> </a:t>
            </a:r>
            <a:r>
              <a:rPr lang="de-DE" sz="1400" dirty="0" err="1" smtClean="0"/>
              <a:t>trained</a:t>
            </a:r>
            <a:r>
              <a:rPr lang="de-DE" sz="1400" dirty="0" smtClean="0"/>
              <a:t> on </a:t>
            </a:r>
            <a:r>
              <a:rPr lang="de-DE" sz="1400" dirty="0" err="1" smtClean="0"/>
              <a:t>data</a:t>
            </a:r>
            <a:r>
              <a:rPr lang="de-DE" sz="1400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every</a:t>
            </a:r>
            <a:r>
              <a:rPr lang="de-DE" sz="1400" dirty="0" smtClean="0"/>
              <a:t> </a:t>
            </a:r>
            <a:r>
              <a:rPr lang="de-DE" sz="1400" dirty="0" err="1" smtClean="0"/>
              <a:t>class</a:t>
            </a:r>
            <a:r>
              <a:rPr lang="de-DE" sz="1400" dirty="0" smtClean="0"/>
              <a:t> </a:t>
            </a:r>
            <a:r>
              <a:rPr lang="de-DE" sz="1400" dirty="0" err="1" smtClean="0"/>
              <a:t>change</a:t>
            </a:r>
            <a:r>
              <a:rPr lang="de-DE" sz="1400" dirty="0" smtClean="0"/>
              <a:t> i &lt;-&gt; </a:t>
            </a:r>
            <a:r>
              <a:rPr lang="de-DE" sz="1400" dirty="0" err="1" smtClean="0"/>
              <a:t>j</a:t>
            </a: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>
              <a:lnSpc>
                <a:spcPct val="120000"/>
              </a:lnSpc>
            </a:pPr>
            <a:endParaRPr lang="de-DE" sz="1400" dirty="0" smtClean="0"/>
          </a:p>
          <a:p>
            <a:pPr>
              <a:lnSpc>
                <a:spcPct val="120000"/>
              </a:lnSpc>
            </a:pPr>
            <a:r>
              <a:rPr lang="de-DE" sz="1400" dirty="0" err="1" smtClean="0"/>
              <a:t>Energy</a:t>
            </a:r>
            <a:r>
              <a:rPr lang="de-DE" sz="1400" dirty="0" smtClean="0"/>
              <a:t> </a:t>
            </a:r>
            <a:r>
              <a:rPr lang="de-DE" sz="1400" dirty="0" err="1" smtClean="0"/>
              <a:t>function</a:t>
            </a:r>
            <a:r>
              <a:rPr lang="de-DE" sz="1400" dirty="0" smtClean="0"/>
              <a:t> </a:t>
            </a:r>
            <a:r>
              <a:rPr lang="de-DE" sz="1400" dirty="0" err="1" smtClean="0"/>
              <a:t>gets</a:t>
            </a:r>
            <a:r>
              <a:rPr lang="de-DE" sz="1400" dirty="0"/>
              <a:t>  </a:t>
            </a:r>
            <a:r>
              <a:rPr lang="de-DE" sz="1400" dirty="0" err="1" smtClean="0"/>
              <a:t>penalized</a:t>
            </a:r>
            <a:r>
              <a:rPr lang="de-DE" sz="1400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normal </a:t>
            </a:r>
            <a:r>
              <a:rPr lang="de-DE" sz="1400" dirty="0" err="1" smtClean="0"/>
              <a:t>direction</a:t>
            </a:r>
            <a:r>
              <a:rPr lang="de-DE" sz="1400" dirty="0" smtClean="0"/>
              <a:t> </a:t>
            </a:r>
            <a:r>
              <a:rPr lang="de-DE" sz="1400" i="1" dirty="0" err="1" smtClean="0"/>
              <a:t>n</a:t>
            </a:r>
            <a:r>
              <a:rPr lang="de-DE" sz="1400" i="1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  <a:r>
              <a:rPr lang="de-DE" sz="1400" dirty="0" err="1" smtClean="0"/>
              <a:t>value</a:t>
            </a:r>
            <a:r>
              <a:rPr lang="de-DE" sz="1400" dirty="0" smtClean="0"/>
              <a:t>          : </a:t>
            </a:r>
            <a:r>
              <a:rPr lang="de-DE" sz="1400" dirty="0" err="1" smtClean="0"/>
              <a:t>length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blue</a:t>
            </a:r>
            <a:r>
              <a:rPr lang="de-DE" sz="1400" dirty="0" smtClean="0"/>
              <a:t> </a:t>
            </a:r>
            <a:r>
              <a:rPr lang="de-DE" sz="1400" dirty="0" err="1" smtClean="0"/>
              <a:t>line</a:t>
            </a:r>
            <a:r>
              <a:rPr lang="de-DE" sz="1400" dirty="0" smtClean="0"/>
              <a:t>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de-DE" sz="1400" dirty="0"/>
          </a:p>
        </p:txBody>
      </p:sp>
      <p:pic>
        <p:nvPicPr>
          <p:cNvPr id="19" name="Bild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709440"/>
            <a:ext cx="355600" cy="279400"/>
          </a:xfrm>
          <a:prstGeom prst="rect">
            <a:avLst/>
          </a:prstGeom>
        </p:spPr>
      </p:pic>
      <p:pic>
        <p:nvPicPr>
          <p:cNvPr id="21" name="Bild 2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988840"/>
            <a:ext cx="355600" cy="279400"/>
          </a:xfrm>
          <a:prstGeom prst="rect">
            <a:avLst/>
          </a:prstGeom>
        </p:spPr>
      </p:pic>
      <p:pic>
        <p:nvPicPr>
          <p:cNvPr id="8" name="Bild 7" descr="Screen Shot 2016-05-07 at 08.27.1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262" y="3446351"/>
            <a:ext cx="4761186" cy="2142889"/>
          </a:xfrm>
          <a:prstGeom prst="rect">
            <a:avLst/>
          </a:prstGeom>
        </p:spPr>
      </p:pic>
      <p:pic>
        <p:nvPicPr>
          <p:cNvPr id="12" name="Bild 11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237" y="5992200"/>
            <a:ext cx="467939" cy="245111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755576" y="3472898"/>
            <a:ext cx="3087686" cy="276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Red</a:t>
            </a:r>
            <a:r>
              <a:rPr lang="de-DE" sz="1400" dirty="0"/>
              <a:t> Line &lt;</a:t>
            </a:r>
            <a:r>
              <a:rPr lang="de-DE" sz="1400" dirty="0" smtClean="0"/>
              <a:t>-</a:t>
            </a:r>
            <a:r>
              <a:rPr lang="de-DE" sz="1400" dirty="0"/>
              <a:t>&gt; Wulf Space </a:t>
            </a:r>
            <a:endParaRPr lang="de-DE" sz="1400" dirty="0" smtClean="0"/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de-DE" sz="1400" dirty="0" smtClean="0"/>
              <a:t>1</a:t>
            </a:r>
            <a:r>
              <a:rPr lang="de-DE" sz="1400" dirty="0"/>
              <a:t>. Line </a:t>
            </a:r>
            <a:r>
              <a:rPr lang="de-DE" sz="1400" dirty="0" smtClean="0"/>
              <a:t>Shape </a:t>
            </a:r>
          </a:p>
          <a:p>
            <a:r>
              <a:rPr lang="de-DE" sz="1400" dirty="0" smtClean="0"/>
              <a:t>&lt;-&gt; </a:t>
            </a:r>
            <a:r>
              <a:rPr lang="de-DE" sz="1400" dirty="0" err="1" smtClean="0"/>
              <a:t>favors</a:t>
            </a:r>
            <a:r>
              <a:rPr lang="de-DE" sz="1400" dirty="0" smtClean="0"/>
              <a:t> </a:t>
            </a:r>
            <a:r>
              <a:rPr lang="de-DE" sz="1400" dirty="0" err="1"/>
              <a:t>surface</a:t>
            </a:r>
            <a:r>
              <a:rPr lang="de-DE" sz="1400" dirty="0"/>
              <a:t> </a:t>
            </a:r>
            <a:r>
              <a:rPr lang="de-DE" sz="1400" dirty="0" err="1"/>
              <a:t>normals</a:t>
            </a:r>
            <a:r>
              <a:rPr lang="de-DE" sz="1400" dirty="0"/>
              <a:t> orthogonal </a:t>
            </a:r>
            <a:r>
              <a:rPr lang="de-DE" sz="1400" dirty="0" err="1"/>
              <a:t>to</a:t>
            </a:r>
            <a:r>
              <a:rPr lang="de-DE" sz="1400" dirty="0"/>
              <a:t> a </a:t>
            </a:r>
            <a:r>
              <a:rPr lang="de-DE" sz="1400" dirty="0" err="1"/>
              <a:t>given</a:t>
            </a:r>
            <a:r>
              <a:rPr lang="de-DE" sz="1400" dirty="0"/>
              <a:t> </a:t>
            </a:r>
            <a:r>
              <a:rPr lang="de-DE" sz="1400" dirty="0" err="1" smtClean="0"/>
              <a:t>direction</a:t>
            </a:r>
            <a:endParaRPr lang="de-DE" sz="1400" dirty="0" smtClean="0"/>
          </a:p>
          <a:p>
            <a:r>
              <a:rPr lang="de-DE" sz="1400" dirty="0" smtClean="0"/>
              <a:t>&lt;-&gt; </a:t>
            </a:r>
            <a:r>
              <a:rPr lang="de-DE" sz="1400" dirty="0" err="1" smtClean="0"/>
              <a:t>fasades</a:t>
            </a:r>
            <a:endParaRPr lang="de-DE" sz="1400" dirty="0" smtClean="0"/>
          </a:p>
          <a:p>
            <a:endParaRPr lang="de-DE" sz="1400" dirty="0"/>
          </a:p>
          <a:p>
            <a:pPr marL="285750" indent="-285750">
              <a:buFont typeface="Arial"/>
              <a:buChar char="•"/>
            </a:pPr>
            <a:r>
              <a:rPr lang="de-DE" sz="1400" dirty="0" smtClean="0"/>
              <a:t>2. </a:t>
            </a:r>
            <a:r>
              <a:rPr lang="de-DE" sz="1400" dirty="0"/>
              <a:t>Half-</a:t>
            </a:r>
            <a:r>
              <a:rPr lang="de-DE" sz="1400" dirty="0" err="1"/>
              <a:t>sphere</a:t>
            </a:r>
            <a:r>
              <a:rPr lang="de-DE" sz="1400" dirty="0"/>
              <a:t> plus </a:t>
            </a:r>
            <a:r>
              <a:rPr lang="de-DE" sz="1400" dirty="0" err="1"/>
              <a:t>spherical</a:t>
            </a:r>
            <a:r>
              <a:rPr lang="de-DE" sz="1400" dirty="0"/>
              <a:t> </a:t>
            </a:r>
            <a:r>
              <a:rPr lang="de-DE" sz="1400" dirty="0" err="1"/>
              <a:t>cap</a:t>
            </a:r>
            <a:r>
              <a:rPr lang="de-DE" sz="1400" dirty="0"/>
              <a:t> </a:t>
            </a:r>
          </a:p>
          <a:p>
            <a:r>
              <a:rPr lang="de-DE" sz="1400" dirty="0" smtClean="0"/>
              <a:t>&lt;-&gt; </a:t>
            </a:r>
            <a:r>
              <a:rPr lang="de-DE" sz="1400" dirty="0" err="1"/>
              <a:t>favors</a:t>
            </a:r>
            <a:r>
              <a:rPr lang="de-DE" sz="1400" dirty="0"/>
              <a:t> </a:t>
            </a:r>
            <a:r>
              <a:rPr lang="de-DE" sz="1400" dirty="0" err="1"/>
              <a:t>surface</a:t>
            </a:r>
            <a:r>
              <a:rPr lang="de-DE" sz="1400" dirty="0"/>
              <a:t> </a:t>
            </a:r>
            <a:r>
              <a:rPr lang="de-DE" sz="1400" dirty="0" err="1"/>
              <a:t>normals</a:t>
            </a:r>
            <a:r>
              <a:rPr lang="de-DE" sz="1400" dirty="0"/>
              <a:t> </a:t>
            </a:r>
            <a:r>
              <a:rPr lang="de-DE" sz="1400" dirty="0" smtClean="0"/>
              <a:t>in </a:t>
            </a:r>
            <a:r>
              <a:rPr lang="de-DE" sz="1400" dirty="0" err="1"/>
              <a:t>alignment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 smtClean="0"/>
              <a:t>specific</a:t>
            </a:r>
            <a:r>
              <a:rPr lang="de-DE" sz="1400" dirty="0" smtClean="0"/>
              <a:t> </a:t>
            </a:r>
            <a:r>
              <a:rPr lang="de-DE" sz="1400" dirty="0" err="1"/>
              <a:t>direction</a:t>
            </a:r>
            <a:r>
              <a:rPr lang="de-DE" sz="1400" dirty="0"/>
              <a:t> </a:t>
            </a:r>
            <a:endParaRPr lang="de-DE" sz="1400" dirty="0" smtClean="0"/>
          </a:p>
          <a:p>
            <a:r>
              <a:rPr lang="de-DE" sz="1400" dirty="0" smtClean="0"/>
              <a:t>&lt;-&gt; </a:t>
            </a:r>
            <a:r>
              <a:rPr lang="de-DE" sz="1400" dirty="0" err="1" smtClean="0"/>
              <a:t>ground</a:t>
            </a:r>
            <a:endParaRPr lang="de-DE" sz="1400" dirty="0"/>
          </a:p>
          <a:p>
            <a:endParaRPr lang="de-DE" sz="1400" dirty="0" smtClean="0"/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62099929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13523"/>
            <a:ext cx="8496300" cy="972000"/>
          </a:xfrm>
        </p:spPr>
        <p:txBody>
          <a:bodyPr/>
          <a:lstStyle/>
          <a:p>
            <a:pPr lvl="0"/>
            <a:r>
              <a:rPr lang="de-DE" dirty="0"/>
              <a:t>Experiments &amp; </a:t>
            </a:r>
            <a:r>
              <a:rPr lang="de-DE" dirty="0" err="1"/>
              <a:t>Conclusion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b="1" dirty="0"/>
          </a:p>
          <a:p>
            <a:endParaRPr lang="de-DE" sz="1600" b="1" dirty="0" smtClean="0"/>
          </a:p>
          <a:p>
            <a:pPr marL="342900" indent="-342900">
              <a:buAutoNum type="arabicPeriod" startAt="3"/>
            </a:pPr>
            <a:endParaRPr lang="de-DE" sz="1600" dirty="0"/>
          </a:p>
          <a:p>
            <a:pPr marL="342900" indent="-342900">
              <a:buAutoNum type="arabicPeriod" startAt="3"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b="1" dirty="0" smtClean="0"/>
          </a:p>
          <a:p>
            <a:pPr marL="285750" indent="-285750">
              <a:buFont typeface="Arial"/>
              <a:buChar char="•"/>
            </a:pPr>
            <a:endParaRPr lang="de-DE" sz="1600" b="1" dirty="0" smtClean="0"/>
          </a:p>
          <a:p>
            <a:endParaRPr lang="de-DE" sz="1600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486296" y="1187460"/>
            <a:ext cx="865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The </a:t>
            </a:r>
            <a:r>
              <a:rPr lang="de-DE" sz="1600" dirty="0" err="1" smtClean="0"/>
              <a:t>approach</a:t>
            </a:r>
            <a:r>
              <a:rPr lang="de-DE" sz="1600" dirty="0" smtClean="0"/>
              <a:t> </a:t>
            </a:r>
            <a:r>
              <a:rPr lang="de-DE" sz="1600" dirty="0" err="1" smtClean="0"/>
              <a:t>leads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more</a:t>
            </a:r>
            <a:r>
              <a:rPr lang="de-DE" sz="1600" dirty="0" smtClean="0"/>
              <a:t> </a:t>
            </a:r>
            <a:r>
              <a:rPr lang="de-DE" sz="1600" dirty="0" err="1" smtClean="0"/>
              <a:t>accurate</a:t>
            </a:r>
            <a:r>
              <a:rPr lang="de-DE" sz="1600" dirty="0" smtClean="0"/>
              <a:t> </a:t>
            </a:r>
            <a:r>
              <a:rPr lang="de-DE" sz="1600" dirty="0" err="1" smtClean="0"/>
              <a:t>geometry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image</a:t>
            </a:r>
            <a:r>
              <a:rPr lang="de-DE" sz="1600" dirty="0" smtClean="0"/>
              <a:t> </a:t>
            </a:r>
            <a:r>
              <a:rPr lang="de-DE" sz="1600" dirty="0" err="1" smtClean="0"/>
              <a:t>segmentation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/>
              <a:t> </a:t>
            </a:r>
            <a:r>
              <a:rPr lang="de-DE" sz="1600" dirty="0" err="1" smtClean="0"/>
              <a:t>improved</a:t>
            </a:r>
            <a:r>
              <a:rPr lang="de-DE" sz="1600" dirty="0" smtClean="0"/>
              <a:t> (</a:t>
            </a:r>
            <a:r>
              <a:rPr lang="de-DE" sz="1600" dirty="0" err="1" smtClean="0"/>
              <a:t>Col</a:t>
            </a:r>
            <a:r>
              <a:rPr lang="de-DE" sz="1600" dirty="0" smtClean="0"/>
              <a:t>. 4)</a:t>
            </a:r>
            <a:endParaRPr lang="de-DE" sz="1600" dirty="0"/>
          </a:p>
        </p:txBody>
      </p:sp>
      <p:sp>
        <p:nvSpPr>
          <p:cNvPr id="9" name="Textfeld 8"/>
          <p:cNvSpPr txBox="1"/>
          <p:nvPr/>
        </p:nvSpPr>
        <p:spPr>
          <a:xfrm>
            <a:off x="539552" y="5661248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Raw</a:t>
            </a:r>
            <a:r>
              <a:rPr lang="de-DE" sz="1400" dirty="0" smtClean="0"/>
              <a:t> Image </a:t>
            </a:r>
            <a:r>
              <a:rPr lang="de-DE" sz="1400" dirty="0" err="1" smtClean="0"/>
              <a:t>Labeling</a:t>
            </a:r>
            <a:r>
              <a:rPr lang="de-DE" sz="1400" dirty="0" smtClean="0"/>
              <a:t> </a:t>
            </a:r>
            <a:r>
              <a:rPr lang="de-DE" sz="1400" dirty="0" err="1" smtClean="0"/>
              <a:t>confuses</a:t>
            </a:r>
            <a:r>
              <a:rPr lang="de-DE" sz="1400" dirty="0" smtClean="0"/>
              <a:t>:</a:t>
            </a:r>
          </a:p>
          <a:p>
            <a:r>
              <a:rPr lang="de-DE" sz="1400" dirty="0" err="1" smtClean="0"/>
              <a:t>Ground</a:t>
            </a:r>
            <a:r>
              <a:rPr lang="de-DE" sz="1400" dirty="0" smtClean="0"/>
              <a:t>, </a:t>
            </a:r>
            <a:r>
              <a:rPr lang="de-DE" sz="1400" dirty="0" err="1" smtClean="0"/>
              <a:t>building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clutter</a:t>
            </a:r>
            <a:endParaRPr lang="de-DE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5796136" y="5570076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TV-</a:t>
            </a:r>
            <a:r>
              <a:rPr lang="de-DE" sz="1400" dirty="0" err="1" smtClean="0"/>
              <a:t>Flux</a:t>
            </a:r>
            <a:r>
              <a:rPr lang="de-DE" sz="1400" dirty="0" smtClean="0"/>
              <a:t> (</a:t>
            </a:r>
            <a:r>
              <a:rPr lang="de-DE" sz="1400" dirty="0" err="1" smtClean="0"/>
              <a:t>standard</a:t>
            </a:r>
            <a:r>
              <a:rPr lang="de-DE" sz="1400" dirty="0" smtClean="0"/>
              <a:t>): </a:t>
            </a:r>
            <a:r>
              <a:rPr lang="de-DE" sz="1400" dirty="0" err="1" smtClean="0"/>
              <a:t>Misses</a:t>
            </a:r>
            <a:r>
              <a:rPr lang="de-DE" sz="1400" dirty="0" smtClean="0"/>
              <a:t> </a:t>
            </a:r>
            <a:r>
              <a:rPr lang="de-DE" sz="1400" dirty="0" err="1" smtClean="0"/>
              <a:t>ground</a:t>
            </a:r>
            <a:r>
              <a:rPr lang="de-DE" sz="1400" dirty="0" smtClean="0"/>
              <a:t> </a:t>
            </a:r>
            <a:r>
              <a:rPr lang="de-DE" sz="1400" dirty="0" err="1" smtClean="0"/>
              <a:t>fully</a:t>
            </a:r>
            <a:r>
              <a:rPr lang="de-DE" sz="1400" dirty="0" smtClean="0"/>
              <a:t>,</a:t>
            </a:r>
            <a:endParaRPr lang="de-DE" sz="1400" dirty="0"/>
          </a:p>
          <a:p>
            <a:r>
              <a:rPr lang="de-DE" sz="1400" dirty="0" err="1" smtClean="0"/>
              <a:t>Particially</a:t>
            </a:r>
            <a:r>
              <a:rPr lang="de-DE" sz="1400" dirty="0" smtClean="0"/>
              <a:t> </a:t>
            </a:r>
            <a:r>
              <a:rPr lang="de-DE" sz="1400" dirty="0" err="1" smtClean="0"/>
              <a:t>facadas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roof</a:t>
            </a:r>
            <a:r>
              <a:rPr lang="de-DE" sz="1400" dirty="0" smtClean="0"/>
              <a:t> </a:t>
            </a:r>
            <a:r>
              <a:rPr lang="de-DE" sz="1400" dirty="0" err="1" smtClean="0"/>
              <a:t>structure</a:t>
            </a:r>
            <a:endParaRPr lang="de-DE" sz="1400" dirty="0"/>
          </a:p>
        </p:txBody>
      </p:sp>
      <p:cxnSp>
        <p:nvCxnSpPr>
          <p:cNvPr id="20" name="Gerade Verbindung 19"/>
          <p:cNvCxnSpPr>
            <a:stCxn id="15" idx="0"/>
          </p:cNvCxnSpPr>
          <p:nvPr/>
        </p:nvCxnSpPr>
        <p:spPr>
          <a:xfrm flipH="1" flipV="1">
            <a:off x="7380312" y="5272038"/>
            <a:ext cx="108012" cy="29803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1259632" y="5157192"/>
            <a:ext cx="1553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Image &amp; </a:t>
            </a:r>
            <a:r>
              <a:rPr lang="de-DE" sz="1200" dirty="0" err="1" smtClean="0"/>
              <a:t>Depth</a:t>
            </a:r>
            <a:r>
              <a:rPr lang="de-DE" sz="1200" dirty="0" smtClean="0"/>
              <a:t> </a:t>
            </a:r>
            <a:r>
              <a:rPr lang="de-DE" sz="1200" dirty="0" err="1" smtClean="0"/>
              <a:t>map</a:t>
            </a:r>
            <a:endParaRPr lang="de-DE" sz="1200" dirty="0"/>
          </a:p>
        </p:txBody>
      </p:sp>
      <p:pic>
        <p:nvPicPr>
          <p:cNvPr id="24" name="Bild 23" descr="Screen Shot 2016-05-01 at 17.59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64" y="1628800"/>
            <a:ext cx="6504949" cy="3600400"/>
          </a:xfrm>
          <a:prstGeom prst="rect">
            <a:avLst/>
          </a:prstGeom>
        </p:spPr>
      </p:pic>
      <p:cxnSp>
        <p:nvCxnSpPr>
          <p:cNvPr id="27" name="Gerade Verbindung 26"/>
          <p:cNvCxnSpPr/>
          <p:nvPr/>
        </p:nvCxnSpPr>
        <p:spPr>
          <a:xfrm flipV="1">
            <a:off x="2339752" y="5272038"/>
            <a:ext cx="1872208" cy="46121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6660232" y="6207115"/>
            <a:ext cx="33120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/>
              <a:t>Source: Hane_Joint_3D_Scene_2013_CVPR_paper</a:t>
            </a:r>
          </a:p>
        </p:txBody>
      </p:sp>
    </p:spTree>
    <p:extLst>
      <p:ext uri="{BB962C8B-B14F-4D97-AF65-F5344CB8AC3E}">
        <p14:creationId xmlns:p14="http://schemas.microsoft.com/office/powerpoint/2010/main" val="210517551"/>
      </p:ext>
    </p:extLst>
  </p:cSld>
  <p:clrMapOvr>
    <a:masterClrMapping/>
  </p:clrMapOvr>
  <p:transition xmlns:p14="http://schemas.microsoft.com/office/powerpoint/2010/main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OHANNESOSWALD@C02MM7RBFGYT3PP7" val="596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_s  template TPT1  env TPENV1  fore 0  back 16777215  eqnno 10"/>
  <p:tag name="FILENAME" val="TP_tmp"/>
  <p:tag name="ORIGWIDTH" val="14"/>
  <p:tag name="PICTUREFILESIZE" val="220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Z^{ij} \stackrel{def}{=} \int _{n \in \mathbb{S}^2} exp(-\psi^{ij}(n^{ij}_s)) dn  template TPT1  env TPENV1  fore 0  back 16777215  eqnno 11"/>
  <p:tag name="FILENAME" val="TP_tmp"/>
  <p:tag name="ORIGWIDTH" val="134"/>
  <p:tag name="PICTUREFILESIZE" val="1216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(n) = \psi^{ij}(n) + log Z^{ij} - logP(i \leftrightarrow j)  template TPT1  env TPENV1  fore 0  back 16777215  eqnno 12"/>
  <p:tag name="FILENAME" val="TP_tmp"/>
  <p:tag name="ORIGWIDTH" val="171"/>
  <p:tag name="PICTUREFILESIZE" val="113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(n)  template TPT1  env TPENV1  fore 0  back 16777215  eqnno 1"/>
  <p:tag name="FILENAME" val="TP_tmp"/>
  <p:tag name="ORIGWIDTH" val="26"/>
  <p:tag name="PICTUREFILESIZE" val="316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  template TPT1  env TPENV1  fore 0  back 16777215  eqnno 2"/>
  <p:tag name="FILENAME" val="TP_tmp"/>
  <p:tag name="ORIGWIDTH" val="14"/>
  <p:tag name="PICTUREFILESIZE" val="186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  template TPT1  env TPENV1  fore 0  back 16777215  eqnno 2"/>
  <p:tag name="FILENAME" val="TP_tmp"/>
  <p:tag name="ORIGWIDTH" val="14"/>
  <p:tag name="PICTUREFILESIZE" val="186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  template TPT1  env TPENV1  fore 0  back 16777215  eqnno 2"/>
  <p:tag name="FILENAME" val="TP_tmp"/>
  <p:tag name="ORIGWIDTH" val="14"/>
  <p:tag name="PICTUREFILESIZE" val="186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(n)  template TPT1  env TPENV1  fore 0  back 16777215  eqnno 3"/>
  <p:tag name="FILENAME" val="TP_tmp"/>
  <p:tag name="ORIGWIDTH" val="21"/>
  <p:tag name="PICTUREFILESIZE" val="249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  template TPT1  env TPENV1  fore 0  back 16777215  eqnno 3"/>
  <p:tag name="FILENAME" val="TP_tmp"/>
  <p:tag name="ORIGWIDTH" val="12"/>
  <p:tag name="PICTUREFILESIZE" val="183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  template TPT1  env TPENV1  fore 0  back 16777215  eqnno 3"/>
  <p:tag name="FILENAME" val="TP_tmp"/>
  <p:tag name="ORIGWIDTH" val="12"/>
  <p:tag name="PICTUREFILESIZE" val="18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  template TPT1  env TPENV1  fore 0  back 16777215  eqnno 3"/>
  <p:tag name="FILENAME" val="TP_tmp"/>
  <p:tag name="ORIGWIDTH" val="12"/>
  <p:tag name="PICTUREFILESIZE" val="18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_{i \leftrightarrow j}  template TPT1  env TPENV1  fore 0  back 16777215  eqnno 4"/>
  <p:tag name="FILENAME" val="TP_tmp"/>
  <p:tag name="ORIGWIDTH" val="19"/>
  <p:tag name="PICTUREFILESIZE" val="187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n^{ij}_s  template TPT1  env TPENV1  fore 0  back 16777215  eqnno 5"/>
  <p:tag name="FILENAME" val="TP_tmp"/>
  <p:tag name="ORIGWIDTH" val="13"/>
  <p:tag name="PICTUREFILESIZE" val="20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  template TPT1  env TPENV1  fore 0  back 16777215  eqnno 3"/>
  <p:tag name="FILENAME" val="TP_tmp"/>
  <p:tag name="ORIGWIDTH" val="12"/>
  <p:tag name="PICTUREFILESIZE" val="183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n^{ij}_s) =  P(n^{ij}_s| s_{i \leftrightarrow j})P(i \leftrightarrow j)  template TPT1  env TPENV1  fore 0  back 16777215  eqnno 6"/>
  <p:tag name="FILENAME" val="TP_tmp"/>
  <p:tag name="ORIGWIDTH" val="131"/>
  <p:tag name="PICTUREFILESIZE" val="926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n^{ij}_s| s_{i \leftrightarrow j}) = exp(- \psi^{ij}(n^{ij}_s))/Z^{ij}  template TPT1  env TPENV1  fore 0  back 16777215  eqnno 7"/>
  <p:tag name="FILENAME" val="TP_tmp"/>
  <p:tag name="ORIGWIDTH" val="148"/>
  <p:tag name="PICTUREFILESIZE" val="11140"/>
</p:tagLst>
</file>

<file path=ppt/theme/theme1.xml><?xml version="1.0" encoding="utf-8"?>
<a:theme xmlns:a="http://schemas.openxmlformats.org/drawingml/2006/main" name="eth_praesentation_4zu3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4zu3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3.xml><?xml version="1.0" encoding="utf-8"?>
<a:theme xmlns:a="http://schemas.openxmlformats.org/drawingml/2006/main" name="eth_praesentation_4zu3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4.xml><?xml version="1.0" encoding="utf-8"?>
<a:theme xmlns:a="http://schemas.openxmlformats.org/drawingml/2006/main" name="3_eth_praesentation_4zu3_ETH1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5.xml><?xml version="1.0" encoding="utf-8"?>
<a:theme xmlns:a="http://schemas.openxmlformats.org/drawingml/2006/main" name="eth_praesentation_4zu3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6.xml><?xml version="1.0" encoding="utf-8"?>
<a:theme xmlns:a="http://schemas.openxmlformats.org/drawingml/2006/main" name="eth_praesentation_4zu3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7.xml><?xml version="1.0" encoding="utf-8"?>
<a:theme xmlns:a="http://schemas.openxmlformats.org/drawingml/2006/main" name="eth_praesentation_4zu3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8.xml><?xml version="1.0" encoding="utf-8"?>
<a:theme xmlns:a="http://schemas.openxmlformats.org/drawingml/2006/main" name="eth_praesentation_4zu3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9.xml><?xml version="1.0" encoding="utf-8"?>
<a:theme xmlns:a="http://schemas.openxmlformats.org/drawingml/2006/main" name="eth_praesentation_4zu3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eth_praesentation_4zu3_en</Template>
  <TotalTime>0</TotalTime>
  <Words>570</Words>
  <Application>Microsoft Macintosh PowerPoint</Application>
  <PresentationFormat>Bildschirmpräsentation (4:3)</PresentationFormat>
  <Paragraphs>125</Paragraphs>
  <Slides>5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9</vt:i4>
      </vt:variant>
      <vt:variant>
        <vt:lpstr>Folientitel</vt:lpstr>
      </vt:variant>
      <vt:variant>
        <vt:i4>5</vt:i4>
      </vt:variant>
    </vt:vector>
  </HeadingPairs>
  <TitlesOfParts>
    <vt:vector size="14" baseType="lpstr">
      <vt:lpstr>eth_praesentation_4zu3_ETH1</vt:lpstr>
      <vt:lpstr>eth_praesentation_4zu3_ETH2</vt:lpstr>
      <vt:lpstr>eth_praesentation_4zu3_ETH3</vt:lpstr>
      <vt:lpstr>3_eth_praesentation_4zu3_ETH1</vt:lpstr>
      <vt:lpstr>eth_praesentation_4zu3_ETH5</vt:lpstr>
      <vt:lpstr>eth_praesentation_4zu3_ETH6</vt:lpstr>
      <vt:lpstr>eth_praesentation_4zu3_ETH7</vt:lpstr>
      <vt:lpstr>eth_praesentation_4zu3_ETH8</vt:lpstr>
      <vt:lpstr>eth_praesentation_4zu3_ETH9</vt:lpstr>
      <vt:lpstr>Joint 3D Scene Reconstruction and Class Segmentation </vt:lpstr>
      <vt:lpstr>Method: Training the Priors </vt:lpstr>
      <vt:lpstr>Method: Training the Priors </vt:lpstr>
      <vt:lpstr>Method: Training the Priors </vt:lpstr>
      <vt:lpstr>Experiments &amp; Conclusion 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Object Recognition with Deep Networks</dc:title>
  <dc:creator>Tobias Grundmann</dc:creator>
  <cp:lastModifiedBy>Johannes</cp:lastModifiedBy>
  <cp:revision>111</cp:revision>
  <cp:lastPrinted>2013-06-08T11:22:51Z</cp:lastPrinted>
  <dcterms:created xsi:type="dcterms:W3CDTF">2016-03-14T07:21:16Z</dcterms:created>
  <dcterms:modified xsi:type="dcterms:W3CDTF">2016-05-07T16:30:47Z</dcterms:modified>
</cp:coreProperties>
</file>